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notesMasterIdLst>
    <p:notesMasterId r:id="rId41"/>
  </p:notesMasterIdLst>
  <p:sldIdLst>
    <p:sldId id="256" r:id="rId2"/>
    <p:sldId id="257" r:id="rId3"/>
    <p:sldId id="297" r:id="rId4"/>
    <p:sldId id="258" r:id="rId5"/>
    <p:sldId id="277" r:id="rId6"/>
    <p:sldId id="276" r:id="rId7"/>
    <p:sldId id="278" r:id="rId8"/>
    <p:sldId id="268" r:id="rId9"/>
    <p:sldId id="279" r:id="rId10"/>
    <p:sldId id="280" r:id="rId11"/>
    <p:sldId id="265" r:id="rId12"/>
    <p:sldId id="282" r:id="rId13"/>
    <p:sldId id="266" r:id="rId14"/>
    <p:sldId id="283" r:id="rId15"/>
    <p:sldId id="264" r:id="rId16"/>
    <p:sldId id="295" r:id="rId17"/>
    <p:sldId id="294" r:id="rId18"/>
    <p:sldId id="270" r:id="rId19"/>
    <p:sldId id="298" r:id="rId20"/>
    <p:sldId id="299" r:id="rId21"/>
    <p:sldId id="284" r:id="rId22"/>
    <p:sldId id="296" r:id="rId23"/>
    <p:sldId id="271" r:id="rId24"/>
    <p:sldId id="260" r:id="rId25"/>
    <p:sldId id="300" r:id="rId26"/>
    <p:sldId id="286" r:id="rId27"/>
    <p:sldId id="292" r:id="rId28"/>
    <p:sldId id="301" r:id="rId29"/>
    <p:sldId id="288" r:id="rId30"/>
    <p:sldId id="261" r:id="rId31"/>
    <p:sldId id="272" r:id="rId32"/>
    <p:sldId id="274" r:id="rId33"/>
    <p:sldId id="302" r:id="rId34"/>
    <p:sldId id="303" r:id="rId35"/>
    <p:sldId id="291" r:id="rId36"/>
    <p:sldId id="304" r:id="rId37"/>
    <p:sldId id="289" r:id="rId38"/>
    <p:sldId id="275" r:id="rId39"/>
    <p:sldId id="290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227"/>
    <a:srgbClr val="0000FF"/>
    <a:srgbClr val="F3DD0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5" autoAdjust="0"/>
    <p:restoredTop sz="94607" autoAdjust="0"/>
  </p:normalViewPr>
  <p:slideViewPr>
    <p:cSldViewPr>
      <p:cViewPr varScale="1">
        <p:scale>
          <a:sx n="72" d="100"/>
          <a:sy n="72" d="100"/>
        </p:scale>
        <p:origin x="-116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2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F63A5-AE48-4812-946E-3BBEDC8FEBBC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C1C35A-CB7A-4B0A-99FD-E5D4DC0DDC1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1C35A-CB7A-4B0A-99FD-E5D4DC0DDC1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1C35A-CB7A-4B0A-99FD-E5D4DC0DDC1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1C35A-CB7A-4B0A-99FD-E5D4DC0DDC1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1C35A-CB7A-4B0A-99FD-E5D4DC0DDC1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矩形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530820CF-B880-4189-942D-D702A7CBA730}" type="datetimeFigureOut">
              <a:rPr lang="zh-CN" altLang="en-US" smtClean="0"/>
              <a:pPr/>
              <a:t>2015/3/22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Ruby on Rails </a:t>
            </a:r>
            <a:r>
              <a:rPr lang="zh-CN" altLang="en-US" dirty="0" smtClean="0">
                <a:latin typeface="+mn-ea"/>
                <a:ea typeface="+mn-ea"/>
              </a:rPr>
              <a:t>全栈方案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道源科技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张永锋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smtClean="0"/>
              <a:t>– </a:t>
            </a:r>
            <a:r>
              <a:rPr lang="zh-CN" altLang="en-US" smtClean="0"/>
              <a:t>系统化教程</a:t>
            </a:r>
            <a:endParaRPr lang="zh-CN" altLang="en-US" dirty="0"/>
          </a:p>
        </p:txBody>
      </p:sp>
      <p:pic>
        <p:nvPicPr>
          <p:cNvPr id="7" name="图片 6" descr="0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2285992"/>
            <a:ext cx="4071966" cy="258517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8" name="图片 7" descr="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285992"/>
            <a:ext cx="4143404" cy="257221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28662" y="5072074"/>
            <a:ext cx="3143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b="1" dirty="0" smtClean="0"/>
              <a:t>codeschool.com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29256" y="5000636"/>
            <a:ext cx="228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b="1" dirty="0" smtClean="0"/>
              <a:t>gorails.com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endParaRPr lang="zh-CN" altLang="en-US" dirty="0"/>
          </a:p>
        </p:txBody>
      </p:sp>
      <p:pic>
        <p:nvPicPr>
          <p:cNvPr id="8" name="图片 7" descr="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49" y="1857364"/>
            <a:ext cx="8261555" cy="400052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143240" y="6072206"/>
            <a:ext cx="285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ruby-china.org</a:t>
            </a:r>
            <a:endParaRPr lang="zh-CN" altLang="en-US" sz="32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开源的世界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0174"/>
            <a:ext cx="8543956" cy="5357826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                         Github.com</a:t>
            </a:r>
          </a:p>
        </p:txBody>
      </p:sp>
      <p:pic>
        <p:nvPicPr>
          <p:cNvPr id="8" name="图片 7" descr="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1655051"/>
            <a:ext cx="7215238" cy="45600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开源的优秀项目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71612"/>
            <a:ext cx="8543956" cy="5286388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                             opensourcerails.com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9" name="图片 8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36" y="1642353"/>
            <a:ext cx="5441108" cy="4572729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endParaRPr lang="zh-CN" altLang="en-US" dirty="0"/>
          </a:p>
        </p:txBody>
      </p:sp>
      <p:pic>
        <p:nvPicPr>
          <p:cNvPr id="5" name="图片 4" descr="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2804347"/>
            <a:ext cx="4071966" cy="241060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4" name="内容占位符 3" descr="01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2786058"/>
            <a:ext cx="4071966" cy="2430367"/>
          </a:xfrm>
          <a:ln>
            <a:solidFill>
              <a:srgbClr val="00206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28596" y="1928802"/>
            <a:ext cx="4939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latin typeface="华文细黑" pitchFamily="2" charset="-122"/>
                <a:ea typeface="华文细黑" pitchFamily="2" charset="-122"/>
              </a:rPr>
              <a:t>为</a:t>
            </a:r>
            <a:r>
              <a:rPr lang="en-US" altLang="zh-CN" sz="3200" b="1" dirty="0" smtClean="0">
                <a:latin typeface="华文细黑" pitchFamily="2" charset="-122"/>
                <a:ea typeface="华文细黑" pitchFamily="2" charset="-122"/>
              </a:rPr>
              <a:t>Windows </a:t>
            </a:r>
            <a:r>
              <a:rPr lang="zh-CN" altLang="en-US" sz="3200" b="1" dirty="0" smtClean="0">
                <a:latin typeface="华文细黑" pitchFamily="2" charset="-122"/>
                <a:ea typeface="华文细黑" pitchFamily="2" charset="-122"/>
              </a:rPr>
              <a:t>平台特别专供</a:t>
            </a:r>
            <a:endParaRPr lang="zh-CN" altLang="en-US" sz="3200" b="1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altLang="zh-CN" sz="4800" b="1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r>
              <a:rPr lang="zh-CN" altLang="en-US" sz="4800" b="1" dirty="0" smtClean="0">
                <a:latin typeface="华文细黑" pitchFamily="2" charset="-122"/>
                <a:ea typeface="华文细黑" pitchFamily="2" charset="-122"/>
              </a:rPr>
              <a:t>高效率工作需要什么？</a:t>
            </a:r>
            <a:endParaRPr lang="en-US" altLang="zh-CN" sz="4800" b="1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4800" b="1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r>
              <a:rPr lang="zh-CN" altLang="en-US" sz="4800" b="1" dirty="0" smtClean="0">
                <a:latin typeface="华文细黑" pitchFamily="2" charset="-122"/>
                <a:ea typeface="华文细黑" pitchFamily="2" charset="-122"/>
              </a:rPr>
              <a:t>高效率沟通需要什么？</a:t>
            </a:r>
            <a:endParaRPr lang="en-US" altLang="zh-CN" sz="4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sz="4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sz="4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775191"/>
            <a:ext cx="7758138" cy="46256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r>
              <a:rPr lang="zh-CN" altLang="en-US" sz="60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约定</a:t>
            </a:r>
            <a:endParaRPr lang="en-US" altLang="zh-CN" sz="6000" b="1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endParaRPr lang="en-US" altLang="zh-CN" sz="5400" dirty="0" smtClean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78" y="2024074"/>
            <a:ext cx="4572000" cy="304800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1500174"/>
            <a:ext cx="5157777" cy="377794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875225"/>
            <a:ext cx="8229600" cy="4625609"/>
          </a:xfrm>
        </p:spPr>
        <p:txBody>
          <a:bodyPr/>
          <a:lstStyle/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 algn="ctr">
              <a:buNone/>
            </a:pPr>
            <a:r>
              <a:rPr lang="zh-CN" altLang="en-US" sz="4400" b="1" dirty="0" smtClean="0">
                <a:latin typeface="华文细黑" pitchFamily="2" charset="-122"/>
                <a:ea typeface="华文细黑" pitchFamily="2" charset="-122"/>
              </a:rPr>
              <a:t>约定大于配置</a:t>
            </a:r>
            <a:endParaRPr lang="en-US" altLang="zh-CN" sz="4400" b="1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r>
              <a:rPr lang="en-US" altLang="zh-CN" b="1" dirty="0" smtClean="0"/>
              <a:t>Convention  over  Configuration 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 </a:t>
            </a:r>
            <a:r>
              <a:rPr lang="en-US" altLang="zh-CN" dirty="0" smtClean="0"/>
              <a:t>– MVC</a:t>
            </a:r>
            <a:endParaRPr lang="zh-CN" altLang="en-US" dirty="0"/>
          </a:p>
        </p:txBody>
      </p:sp>
      <p:pic>
        <p:nvPicPr>
          <p:cNvPr id="21" name="内容占位符 20" descr="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6314" y="1785926"/>
            <a:ext cx="3324225" cy="361950"/>
          </a:xfrm>
          <a:ln>
            <a:solidFill>
              <a:srgbClr val="002060"/>
            </a:solidFill>
          </a:ln>
        </p:spPr>
      </p:pic>
      <p:sp>
        <p:nvSpPr>
          <p:cNvPr id="7" name="圆角矩形 6"/>
          <p:cNvSpPr/>
          <p:nvPr/>
        </p:nvSpPr>
        <p:spPr>
          <a:xfrm>
            <a:off x="1928794" y="2214554"/>
            <a:ext cx="1857388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C</a:t>
            </a:r>
            <a:r>
              <a:rPr lang="en-US" altLang="zh-CN" sz="2800" dirty="0" smtClean="0"/>
              <a:t>ontroller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571472" y="3857628"/>
            <a:ext cx="1785950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M</a:t>
            </a:r>
            <a:r>
              <a:rPr lang="en-US" altLang="zh-CN" sz="2800" dirty="0" smtClean="0"/>
              <a:t>odel</a:t>
            </a:r>
            <a:endParaRPr lang="zh-CN" altLang="en-US" sz="2800" dirty="0"/>
          </a:p>
        </p:txBody>
      </p:sp>
      <p:sp>
        <p:nvSpPr>
          <p:cNvPr id="9" name="圆角矩形 8"/>
          <p:cNvSpPr/>
          <p:nvPr/>
        </p:nvSpPr>
        <p:spPr>
          <a:xfrm>
            <a:off x="3428992" y="3857628"/>
            <a:ext cx="1785950" cy="7143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FF0000"/>
                </a:solidFill>
              </a:rPr>
              <a:t>V</a:t>
            </a:r>
            <a:r>
              <a:rPr lang="en-US" altLang="zh-CN" sz="2800" dirty="0" smtClean="0"/>
              <a:t>iew</a:t>
            </a:r>
            <a:endParaRPr lang="zh-CN" altLang="en-US" sz="2800" dirty="0"/>
          </a:p>
        </p:txBody>
      </p:sp>
      <p:sp>
        <p:nvSpPr>
          <p:cNvPr id="10" name="流程图: 磁盘 9"/>
          <p:cNvSpPr/>
          <p:nvPr/>
        </p:nvSpPr>
        <p:spPr>
          <a:xfrm>
            <a:off x="714348" y="5214950"/>
            <a:ext cx="1428760" cy="928694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Database</a:t>
            </a:r>
            <a:endParaRPr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1214414" y="4714884"/>
            <a:ext cx="142876" cy="4286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 rot="10800000">
            <a:off x="1500166" y="4714884"/>
            <a:ext cx="142876" cy="4286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 rot="2052650">
            <a:off x="1606818" y="2981428"/>
            <a:ext cx="135595" cy="77124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 rot="12877455">
            <a:off x="1767591" y="3043767"/>
            <a:ext cx="133509" cy="74501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下箭头 16"/>
          <p:cNvSpPr/>
          <p:nvPr/>
        </p:nvSpPr>
        <p:spPr>
          <a:xfrm rot="19399463">
            <a:off x="3838049" y="3055017"/>
            <a:ext cx="120859" cy="69215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 rot="3852114">
            <a:off x="4216935" y="1754228"/>
            <a:ext cx="110526" cy="77124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右箭头 22"/>
          <p:cNvSpPr/>
          <p:nvPr/>
        </p:nvSpPr>
        <p:spPr>
          <a:xfrm>
            <a:off x="2500298" y="4143380"/>
            <a:ext cx="785818" cy="142876"/>
          </a:xfrm>
          <a:prstGeom prst="leftRightArrow">
            <a:avLst/>
          </a:prstGeom>
          <a:blipFill>
            <a:blip r:embed="rId3"/>
            <a:tile tx="0" ty="0" sx="100000" sy="100000" flip="none" algn="tl"/>
          </a:blip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9256" y="5072074"/>
            <a:ext cx="2786050" cy="140777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5" name="下箭头 24"/>
          <p:cNvSpPr/>
          <p:nvPr/>
        </p:nvSpPr>
        <p:spPr>
          <a:xfrm rot="19399463">
            <a:off x="4981057" y="4611026"/>
            <a:ext cx="120859" cy="69215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0100" y="1643051"/>
            <a:ext cx="7686700" cy="47577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400" dirty="0" smtClean="0"/>
              <a:t>app</a:t>
            </a:r>
          </a:p>
          <a:p>
            <a:pPr>
              <a:buNone/>
            </a:pPr>
            <a:r>
              <a:rPr lang="en-US" altLang="zh-CN" sz="2400" dirty="0" smtClean="0"/>
              <a:t>       |__ assets               </a:t>
            </a:r>
            <a:r>
              <a:rPr lang="en-US" altLang="zh-CN" sz="2400" dirty="0" smtClean="0">
                <a:solidFill>
                  <a:srgbClr val="0C7227"/>
                </a:solidFill>
              </a:rPr>
              <a:t># images, </a:t>
            </a:r>
            <a:r>
              <a:rPr lang="en-US" altLang="zh-CN" sz="2400" dirty="0" err="1" smtClean="0">
                <a:solidFill>
                  <a:srgbClr val="0C7227"/>
                </a:solidFill>
              </a:rPr>
              <a:t>js</a:t>
            </a:r>
            <a:r>
              <a:rPr lang="en-US" altLang="zh-CN" sz="2400" dirty="0" smtClean="0">
                <a:solidFill>
                  <a:srgbClr val="0C7227"/>
                </a:solidFill>
              </a:rPr>
              <a:t>, </a:t>
            </a:r>
            <a:r>
              <a:rPr lang="en-US" altLang="zh-CN" sz="2400" dirty="0" err="1" smtClean="0">
                <a:solidFill>
                  <a:srgbClr val="0C7227"/>
                </a:solidFill>
              </a:rPr>
              <a:t>css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       |__ </a:t>
            </a:r>
            <a:r>
              <a:rPr lang="en-US" altLang="zh-CN" sz="2400" b="1" dirty="0" smtClean="0"/>
              <a:t>controllers    </a:t>
            </a:r>
            <a:r>
              <a:rPr lang="en-US" altLang="zh-CN" sz="2400" dirty="0" smtClean="0">
                <a:solidFill>
                  <a:srgbClr val="0C7227"/>
                </a:solidFill>
              </a:rPr>
              <a:t># </a:t>
            </a:r>
            <a:r>
              <a:rPr lang="en-US" altLang="zh-CN" sz="2400" b="1" dirty="0" err="1" smtClean="0">
                <a:solidFill>
                  <a:srgbClr val="0C7227"/>
                </a:solidFill>
              </a:rPr>
              <a:t>products</a:t>
            </a:r>
            <a:r>
              <a:rPr lang="en-US" altLang="zh-CN" sz="2400" dirty="0" err="1" smtClean="0">
                <a:solidFill>
                  <a:srgbClr val="0C7227"/>
                </a:solidFill>
              </a:rPr>
              <a:t>_controller.rb</a:t>
            </a:r>
            <a:endParaRPr lang="en-US" altLang="zh-CN" sz="2400" dirty="0" smtClean="0">
              <a:solidFill>
                <a:srgbClr val="0C7227"/>
              </a:solidFill>
            </a:endParaRPr>
          </a:p>
          <a:p>
            <a:pPr>
              <a:buNone/>
            </a:pPr>
            <a:r>
              <a:rPr lang="en-US" altLang="zh-CN" sz="2400" dirty="0" smtClean="0"/>
              <a:t>       |__ </a:t>
            </a:r>
            <a:r>
              <a:rPr lang="en-US" altLang="zh-CN" sz="2400" b="1" dirty="0" smtClean="0"/>
              <a:t>models           </a:t>
            </a:r>
            <a:r>
              <a:rPr lang="en-US" altLang="zh-CN" sz="2400" dirty="0" smtClean="0">
                <a:solidFill>
                  <a:srgbClr val="0C7227"/>
                </a:solidFill>
              </a:rPr>
              <a:t># </a:t>
            </a:r>
            <a:r>
              <a:rPr lang="en-US" altLang="zh-CN" sz="2400" b="1" dirty="0" err="1" smtClean="0">
                <a:solidFill>
                  <a:srgbClr val="0C7227"/>
                </a:solidFill>
              </a:rPr>
              <a:t>product</a:t>
            </a:r>
            <a:r>
              <a:rPr lang="en-US" altLang="zh-CN" sz="2400" dirty="0" err="1" smtClean="0">
                <a:solidFill>
                  <a:srgbClr val="0C7227"/>
                </a:solidFill>
              </a:rPr>
              <a:t>.rb</a:t>
            </a:r>
            <a:endParaRPr lang="en-US" altLang="zh-CN" sz="2400" dirty="0" smtClean="0">
              <a:solidFill>
                <a:srgbClr val="0C7227"/>
              </a:solidFill>
            </a:endParaRPr>
          </a:p>
          <a:p>
            <a:pPr>
              <a:buNone/>
            </a:pPr>
            <a:r>
              <a:rPr lang="en-US" altLang="zh-CN" sz="2400" dirty="0" smtClean="0"/>
              <a:t>       |__ </a:t>
            </a:r>
            <a:r>
              <a:rPr lang="en-US" altLang="zh-CN" sz="2400" b="1" dirty="0" smtClean="0"/>
              <a:t>views               </a:t>
            </a:r>
            <a:r>
              <a:rPr lang="en-US" altLang="zh-CN" sz="2400" dirty="0" smtClean="0">
                <a:solidFill>
                  <a:srgbClr val="0C7227"/>
                </a:solidFill>
              </a:rPr>
              <a:t># </a:t>
            </a:r>
            <a:r>
              <a:rPr lang="en-US" altLang="zh-CN" sz="2400" b="1" dirty="0" smtClean="0">
                <a:solidFill>
                  <a:srgbClr val="0C7227"/>
                </a:solidFill>
              </a:rPr>
              <a:t>products</a:t>
            </a:r>
            <a:r>
              <a:rPr lang="en-US" altLang="zh-CN" sz="2400" dirty="0" smtClean="0">
                <a:solidFill>
                  <a:srgbClr val="0C7227"/>
                </a:solidFill>
              </a:rPr>
              <a:t>/</a:t>
            </a:r>
            <a:r>
              <a:rPr lang="en-US" altLang="zh-CN" sz="2400" dirty="0" err="1" smtClean="0">
                <a:solidFill>
                  <a:srgbClr val="0C7227"/>
                </a:solidFill>
              </a:rPr>
              <a:t>index.html.erb</a:t>
            </a:r>
            <a:endParaRPr lang="en-US" altLang="zh-CN" sz="2400" dirty="0" smtClean="0">
              <a:solidFill>
                <a:srgbClr val="0C7227"/>
              </a:solidFill>
            </a:endParaRPr>
          </a:p>
          <a:p>
            <a:pPr>
              <a:buNone/>
            </a:pPr>
            <a:r>
              <a:rPr lang="en-US" altLang="zh-CN" sz="2400" dirty="0" err="1" smtClean="0"/>
              <a:t>config</a:t>
            </a:r>
            <a:endParaRPr lang="en-US" altLang="zh-CN" sz="2400" dirty="0" smtClean="0"/>
          </a:p>
          <a:p>
            <a:pPr>
              <a:buNone/>
            </a:pPr>
            <a:r>
              <a:rPr lang="en-US" altLang="zh-CN" sz="2400" dirty="0" smtClean="0"/>
              <a:t>db</a:t>
            </a:r>
          </a:p>
          <a:p>
            <a:pPr>
              <a:buNone/>
            </a:pPr>
            <a:r>
              <a:rPr lang="en-US" altLang="zh-CN" sz="2400" dirty="0" smtClean="0"/>
              <a:t>doc</a:t>
            </a:r>
          </a:p>
          <a:p>
            <a:pPr>
              <a:buNone/>
            </a:pPr>
            <a:r>
              <a:rPr lang="en-US" altLang="zh-CN" sz="2400" dirty="0" smtClean="0"/>
              <a:t>log</a:t>
            </a:r>
          </a:p>
          <a:p>
            <a:pPr>
              <a:buNone/>
            </a:pPr>
            <a:r>
              <a:rPr lang="en-US" altLang="zh-CN" sz="2400" dirty="0" smtClean="0"/>
              <a:t>test</a:t>
            </a:r>
          </a:p>
          <a:p>
            <a:pPr>
              <a:buNone/>
            </a:pPr>
            <a:r>
              <a:rPr lang="en-US" altLang="zh-CN" sz="2400" dirty="0" smtClean="0"/>
              <a:t>temp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Ruby on Rails </a:t>
            </a:r>
            <a:r>
              <a:rPr lang="zh-CN" altLang="en-US" dirty="0" smtClean="0">
                <a:latin typeface="+mn-ea"/>
                <a:ea typeface="+mn-ea"/>
              </a:rPr>
              <a:t>全栈方案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入门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开发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测试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部署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监控</a:t>
            </a:r>
          </a:p>
          <a:p>
            <a:pPr marL="914400" indent="-914400" algn="ctr">
              <a:buFont typeface="+mj-lt"/>
              <a:buAutoNum type="arabicPeriod"/>
            </a:pPr>
            <a:r>
              <a:rPr lang="zh-CN" altLang="en-US" sz="4800" dirty="0" smtClean="0">
                <a:latin typeface="华文细黑" pitchFamily="2" charset="-122"/>
                <a:ea typeface="华文细黑" pitchFamily="2" charset="-122"/>
              </a:rPr>
              <a:t>重构</a:t>
            </a:r>
            <a:endParaRPr lang="zh-CN" altLang="en-US" sz="4800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10" y="1643051"/>
            <a:ext cx="7786742" cy="47577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1800" dirty="0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# app/model/</a:t>
            </a:r>
            <a:r>
              <a:rPr lang="en-US" altLang="zh-CN" sz="1800" b="1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product</a:t>
            </a:r>
            <a:r>
              <a:rPr lang="en-US" altLang="zh-CN" sz="1800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.rb</a:t>
            </a:r>
            <a:endParaRPr lang="en-US" altLang="zh-CN" sz="1800" dirty="0" smtClean="0">
              <a:solidFill>
                <a:srgbClr val="0C7227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Product &lt;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ActiveRecord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::Base</a:t>
            </a:r>
          </a:p>
          <a:p>
            <a:pPr>
              <a:buNone/>
            </a:pP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>
              <a:buNone/>
            </a:pPr>
            <a:endParaRPr lang="en-US" altLang="zh-CN" sz="1800" dirty="0" smtClean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dirty="0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# app/controllers/</a:t>
            </a:r>
            <a:r>
              <a:rPr lang="en-US" altLang="zh-CN" sz="1800" b="1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products</a:t>
            </a:r>
            <a:r>
              <a:rPr lang="en-US" altLang="zh-CN" sz="1800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_controller.rb</a:t>
            </a:r>
            <a:endParaRPr lang="en-US" altLang="zh-CN" sz="1800" dirty="0" smtClean="0">
              <a:solidFill>
                <a:srgbClr val="0C7227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ProductsController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ApplicationController</a:t>
            </a:r>
            <a:endParaRPr lang="en-US" altLang="zh-CN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index</a:t>
            </a: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@products 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Product.all</a:t>
            </a:r>
            <a:endParaRPr lang="en-US" altLang="zh-CN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	  </a:t>
            </a:r>
            <a:r>
              <a:rPr lang="en-US" altLang="zh-CN" sz="1800" b="1" dirty="0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# render </a:t>
            </a:r>
            <a:r>
              <a:rPr lang="en-US" altLang="zh-CN" sz="1800" b="1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index.html.erb</a:t>
            </a:r>
            <a:endParaRPr lang="en-US" altLang="zh-CN" sz="1800" b="1" dirty="0" smtClean="0">
              <a:solidFill>
                <a:srgbClr val="0C7227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>
              <a:buNone/>
            </a:pPr>
            <a:endParaRPr lang="en-US" altLang="zh-CN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def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1800" b="1" dirty="0" smtClean="0">
                <a:solidFill>
                  <a:schemeClr val="accent5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create</a:t>
            </a: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@product 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Product.new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[: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product</a:t>
            </a: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1800" b="1" dirty="0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US" altLang="zh-CN" sz="1800" b="1" dirty="0" err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product</a:t>
            </a:r>
            <a:r>
              <a:rPr lang="en-US" altLang="zh-CN" sz="1800" b="1" dirty="0" err="1" smtClean="0">
                <a:latin typeface="Courier New" pitchFamily="49" charset="0"/>
                <a:cs typeface="Courier New" pitchFamily="49" charset="0"/>
              </a:rPr>
              <a:t>.save</a:t>
            </a:r>
            <a:endParaRPr lang="en-US" altLang="zh-CN" sz="18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buNone/>
            </a:pPr>
            <a:r>
              <a:rPr lang="en-US" altLang="zh-CN" sz="1800" b="1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end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RESTful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4111962"/>
          <a:ext cx="8186765" cy="2103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1005"/>
                <a:gridCol w="2333750"/>
                <a:gridCol w="1951005"/>
                <a:gridCol w="1951005"/>
              </a:tblGrid>
              <a:tr h="360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HTTP </a:t>
                      </a:r>
                      <a:r>
                        <a:rPr lang="zh-CN" altLang="en-US" dirty="0" smtClean="0"/>
                        <a:t>标准行为</a:t>
                      </a: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Controller</a:t>
                      </a:r>
                      <a:r>
                        <a:rPr lang="en-US" altLang="zh-CN" baseline="0" dirty="0" smtClean="0"/>
                        <a:t> # </a:t>
                      </a:r>
                      <a:r>
                        <a:rPr lang="en-US" altLang="zh-CN" dirty="0" smtClean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CRUD </a:t>
                      </a:r>
                      <a:r>
                        <a:rPr lang="zh-CN" altLang="en-US" dirty="0" smtClean="0"/>
                        <a:t>行为</a:t>
                      </a:r>
                      <a:r>
                        <a:rPr lang="en-US" altLang="zh-CN" dirty="0" smtClean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URL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615123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GET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Show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R</a:t>
                      </a:r>
                      <a:r>
                        <a:rPr lang="en-US" altLang="zh-CN" dirty="0" smtClean="0"/>
                        <a:t>ead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/products/1</a:t>
                      </a:r>
                    </a:p>
                    <a:p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/products/1.xml</a:t>
                      </a:r>
                    </a:p>
                  </a:txBody>
                  <a:tcPr/>
                </a:tc>
              </a:tr>
              <a:tr h="36071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POST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Create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</a:t>
                      </a:r>
                      <a:r>
                        <a:rPr lang="en-US" altLang="zh-CN" dirty="0" smtClean="0"/>
                        <a:t>reate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/products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6071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PUT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Update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U</a:t>
                      </a:r>
                      <a:r>
                        <a:rPr lang="en-US" altLang="zh-CN" dirty="0" smtClean="0"/>
                        <a:t>pdate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/products/1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360712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DELETE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Destroy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D</a:t>
                      </a:r>
                      <a:r>
                        <a:rPr lang="en-US" altLang="zh-CN" dirty="0" smtClean="0"/>
                        <a:t>estroy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/products/1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1950" y="1571612"/>
            <a:ext cx="81605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华文细黑" pitchFamily="2" charset="-122"/>
                <a:ea typeface="华文细黑" pitchFamily="2" charset="-122"/>
              </a:rPr>
              <a:t>HTTP</a:t>
            </a: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协议的</a:t>
            </a:r>
            <a:r>
              <a:rPr lang="zh-CN" altLang="en-US" sz="32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约定</a:t>
            </a: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GET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用来获取资源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R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ead)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，  </a:t>
            </a:r>
            <a:endParaRPr lang="en-US" altLang="zh-CN" sz="2800" b="1" dirty="0" smtClean="0">
              <a:latin typeface="华文细黑" pitchFamily="2" charset="-122"/>
              <a:ea typeface="华文细黑" pitchFamily="2" charset="-122"/>
            </a:endParaRPr>
          </a:p>
          <a:p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POST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用来新建资源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C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reate)</a:t>
            </a:r>
          </a:p>
          <a:p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PUT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用来更新资源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U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pdate)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，  </a:t>
            </a:r>
            <a:endParaRPr lang="en-US" altLang="zh-CN" sz="2800" b="1" dirty="0" smtClean="0">
              <a:latin typeface="华文细黑" pitchFamily="2" charset="-122"/>
              <a:ea typeface="华文细黑" pitchFamily="2" charset="-122"/>
            </a:endParaRPr>
          </a:p>
          <a:p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DELETE</a:t>
            </a:r>
            <a:r>
              <a:rPr lang="zh-CN" altLang="en-US" sz="2800" b="1" dirty="0" smtClean="0">
                <a:latin typeface="华文细黑" pitchFamily="2" charset="-122"/>
                <a:ea typeface="华文细黑" pitchFamily="2" charset="-122"/>
              </a:rPr>
              <a:t>用来删除资源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(</a:t>
            </a:r>
            <a:r>
              <a:rPr lang="en-US" altLang="zh-CN" sz="28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D</a:t>
            </a:r>
            <a:r>
              <a:rPr lang="en-US" altLang="zh-CN" sz="2800" b="1" dirty="0" smtClean="0">
                <a:latin typeface="华文细黑" pitchFamily="2" charset="-122"/>
                <a:ea typeface="华文细黑" pitchFamily="2" charset="-122"/>
              </a:rPr>
              <a:t>estroy</a:t>
            </a:r>
            <a:r>
              <a:rPr lang="en-US" altLang="zh-CN" sz="2000" b="1" dirty="0" smtClean="0">
                <a:latin typeface="华文细黑" pitchFamily="2" charset="-122"/>
                <a:ea typeface="华文细黑" pitchFamily="2" charset="-122"/>
              </a:rPr>
              <a:t>)</a:t>
            </a:r>
            <a:endParaRPr lang="zh-CN" altLang="en-US" sz="2000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altLang="zh-CN" sz="2000" b="1" dirty="0" err="1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routes.rb</a:t>
            </a:r>
            <a:r>
              <a:rPr lang="en-US" altLang="zh-CN" sz="2000" b="1" dirty="0" smtClean="0">
                <a:solidFill>
                  <a:srgbClr val="0C7227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zh-CN" altLang="en-US" sz="2000" b="1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  <a:cs typeface="Courier New" pitchFamily="49" charset="0"/>
              </a:rPr>
              <a:t>定义所有的页面访问入口</a:t>
            </a:r>
            <a:endParaRPr lang="en-US" altLang="zh-CN" sz="2000" b="1" dirty="0" smtClean="0">
              <a:solidFill>
                <a:srgbClr val="0C7227"/>
              </a:solidFill>
              <a:latin typeface="华文细黑" pitchFamily="2" charset="-122"/>
              <a:ea typeface="华文细黑" pitchFamily="2" charset="-122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dirty="0" smtClean="0">
                <a:latin typeface="Courier New" pitchFamily="49" charset="0"/>
                <a:cs typeface="Courier New" pitchFamily="49" charset="0"/>
              </a:rPr>
              <a:t>resources </a:t>
            </a:r>
            <a:r>
              <a:rPr lang="en-US" altLang="zh-CN" sz="20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:products</a:t>
            </a:r>
          </a:p>
          <a:p>
            <a:pPr>
              <a:buNone/>
            </a:pPr>
            <a:endParaRPr lang="en-US" altLang="zh-CN" sz="2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altLang="zh-CN" sz="2400" b="1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rake routes</a:t>
            </a:r>
          </a:p>
          <a:p>
            <a:pPr>
              <a:buNone/>
            </a:pPr>
            <a:endParaRPr lang="en-US" altLang="zh-CN" sz="11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products(.:format)    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products#index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products/:id(.:format)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products#show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products/new(.:format)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products#new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POST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products(.:format)    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products#create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GET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products/:id/edit(.:format)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products#edit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PUT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   products/:id(.:format)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products#update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1800" b="1" dirty="0" smtClean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altLang="zh-CN" sz="1800" dirty="0" smtClean="0">
                <a:latin typeface="Courier New" pitchFamily="49" charset="0"/>
                <a:cs typeface="Courier New" pitchFamily="49" charset="0"/>
              </a:rPr>
              <a:t> products/:id(.:format)      </a:t>
            </a:r>
            <a:r>
              <a:rPr lang="en-US" altLang="zh-CN" sz="1800" dirty="0" err="1" smtClean="0">
                <a:latin typeface="Courier New" pitchFamily="49" charset="0"/>
                <a:cs typeface="Courier New" pitchFamily="49" charset="0"/>
              </a:rPr>
              <a:t>products#destroy</a:t>
            </a:r>
            <a:endParaRPr lang="en-US" altLang="zh-CN" sz="1800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643051"/>
            <a:ext cx="8186766" cy="475775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2400" dirty="0" smtClean="0">
                <a:solidFill>
                  <a:srgbClr val="0070C0"/>
                </a:solidFill>
              </a:rPr>
              <a:t>rails</a:t>
            </a:r>
            <a:r>
              <a:rPr lang="en-US" altLang="zh-CN" sz="2400" dirty="0" smtClean="0"/>
              <a:t>  generate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scaffold</a:t>
            </a:r>
            <a:r>
              <a:rPr lang="en-US" altLang="zh-CN" sz="2400" dirty="0" smtClean="0"/>
              <a:t>  </a:t>
            </a:r>
            <a:r>
              <a:rPr lang="en-US" altLang="zh-CN" sz="2400" b="1" dirty="0" smtClean="0"/>
              <a:t>Product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name:string</a:t>
            </a:r>
            <a:r>
              <a:rPr lang="en-US" altLang="zh-CN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070C0"/>
                </a:solidFill>
              </a:rPr>
              <a:t>description:text</a:t>
            </a:r>
            <a:endParaRPr lang="en-US" altLang="zh-CN" sz="24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2000" dirty="0" smtClean="0"/>
          </a:p>
          <a:p>
            <a:pPr>
              <a:buNone/>
            </a:pPr>
            <a:r>
              <a:rPr lang="en-US" altLang="zh-CN" sz="1600" dirty="0" smtClean="0"/>
              <a:t>      create    db/migrate/20150321071221_create_</a:t>
            </a:r>
            <a:r>
              <a:rPr lang="en-US" altLang="zh-CN" sz="1600" b="1" dirty="0" smtClean="0"/>
              <a:t>products</a:t>
            </a:r>
            <a:r>
              <a:rPr lang="en-US" altLang="zh-CN" sz="1600" dirty="0" smtClean="0"/>
              <a:t>.rb</a:t>
            </a:r>
          </a:p>
          <a:p>
            <a:pPr>
              <a:buNone/>
            </a:pPr>
            <a:r>
              <a:rPr lang="en-US" altLang="zh-CN" sz="1600" dirty="0" smtClean="0"/>
              <a:t>      create    app/models/</a:t>
            </a:r>
            <a:r>
              <a:rPr lang="en-US" altLang="zh-CN" sz="1600" b="1" dirty="0" err="1" smtClean="0"/>
              <a:t>product</a:t>
            </a:r>
            <a:r>
              <a:rPr lang="en-US" altLang="zh-CN" sz="1600" dirty="0" err="1" smtClean="0"/>
              <a:t>.rb</a:t>
            </a:r>
            <a:endParaRPr lang="en-US" altLang="zh-CN" sz="1600" dirty="0" smtClean="0"/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 route    resources :</a:t>
            </a:r>
            <a:r>
              <a:rPr lang="en-US" altLang="zh-CN" sz="1600" b="1" dirty="0" smtClean="0"/>
              <a:t>products</a:t>
            </a:r>
          </a:p>
          <a:p>
            <a:pPr>
              <a:buNone/>
            </a:pPr>
            <a:r>
              <a:rPr lang="en-US" altLang="zh-CN" sz="1600" dirty="0" smtClean="0"/>
              <a:t>      create    app/controllers/</a:t>
            </a:r>
            <a:r>
              <a:rPr lang="en-US" altLang="zh-CN" sz="1600" b="1" dirty="0" err="1" smtClean="0"/>
              <a:t>products</a:t>
            </a:r>
            <a:r>
              <a:rPr lang="en-US" altLang="zh-CN" sz="1600" dirty="0" err="1" smtClean="0"/>
              <a:t>_controller.rb</a:t>
            </a:r>
            <a:endParaRPr lang="en-US" altLang="zh-CN" sz="1600" dirty="0" smtClean="0"/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app/views/products</a:t>
            </a:r>
          </a:p>
          <a:p>
            <a:pPr>
              <a:buNone/>
            </a:pPr>
            <a:r>
              <a:rPr lang="en-US" altLang="zh-CN" sz="1600" dirty="0" smtClean="0"/>
              <a:t>      create      app/views/products/</a:t>
            </a:r>
            <a:r>
              <a:rPr lang="en-US" altLang="zh-CN" sz="1600" dirty="0" err="1" smtClean="0"/>
              <a:t>index.html.erb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app/views/products/</a:t>
            </a:r>
            <a:r>
              <a:rPr lang="en-US" altLang="zh-CN" sz="1600" dirty="0" err="1" smtClean="0"/>
              <a:t>edit.html.erb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app/views/products/</a:t>
            </a:r>
            <a:r>
              <a:rPr lang="en-US" altLang="zh-CN" sz="1600" dirty="0" err="1" smtClean="0"/>
              <a:t>show.html.erb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app/views/products/</a:t>
            </a:r>
            <a:r>
              <a:rPr lang="en-US" altLang="zh-CN" sz="1600" dirty="0" err="1" smtClean="0"/>
              <a:t>new.html.erb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app/views/products/_</a:t>
            </a:r>
            <a:r>
              <a:rPr lang="en-US" altLang="zh-CN" sz="1600" dirty="0" err="1" smtClean="0"/>
              <a:t>form.html.erb</a:t>
            </a:r>
            <a:endParaRPr lang="en-US" altLang="zh-CN" sz="1600" dirty="0" smtClean="0"/>
          </a:p>
          <a:p>
            <a:pPr>
              <a:buNone/>
            </a:pP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test/models/</a:t>
            </a:r>
            <a:r>
              <a:rPr lang="en-US" altLang="zh-CN" sz="1600" dirty="0" err="1" smtClean="0"/>
              <a:t>product_test.rb</a:t>
            </a:r>
            <a:endParaRPr lang="en-US" altLang="zh-CN" sz="1600" dirty="0" smtClean="0"/>
          </a:p>
          <a:p>
            <a:pPr>
              <a:buNone/>
            </a:pPr>
            <a:r>
              <a:rPr lang="en-US" altLang="zh-CN" sz="1600" dirty="0" smtClean="0"/>
              <a:t>      create      test/fixtures/products.yml</a:t>
            </a:r>
          </a:p>
          <a:p>
            <a:pPr>
              <a:buNone/>
            </a:pPr>
            <a:r>
              <a:rPr lang="en-US" altLang="zh-CN" sz="1600" dirty="0" smtClean="0"/>
              <a:t>      create      test/controllers/</a:t>
            </a:r>
            <a:r>
              <a:rPr lang="en-US" altLang="zh-CN" sz="1600" dirty="0" err="1" smtClean="0"/>
              <a:t>products_controller_test.rb</a:t>
            </a:r>
            <a:endParaRPr lang="en-US" altLang="zh-CN" sz="1600" dirty="0" smtClean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5894" y="2214554"/>
            <a:ext cx="6615130" cy="414340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633222" indent="-514350"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633222" indent="-514350">
              <a:buNone/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1.  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能不能先画出规划路线？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marL="633222" indent="-514350">
              <a:buNone/>
            </a:pP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2.  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能不能先把需求写进测试代码里？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" name="图片 3" descr="0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928802"/>
            <a:ext cx="4359519" cy="3092595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511329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857752" y="2214554"/>
            <a:ext cx="37862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动态语言的特性</a:t>
            </a: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从需求  到代码</a:t>
            </a: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便于扩展与重构</a:t>
            </a: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endParaRPr lang="en-US" altLang="zh-CN" sz="32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sz="3200" dirty="0" smtClean="0">
                <a:latin typeface="华文细黑" pitchFamily="2" charset="-122"/>
                <a:ea typeface="华文细黑" pitchFamily="2" charset="-122"/>
              </a:rPr>
              <a:t>社区拥抱测试</a:t>
            </a:r>
          </a:p>
        </p:txBody>
      </p:sp>
      <p:pic>
        <p:nvPicPr>
          <p:cNvPr id="7" name="图片 6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943089"/>
            <a:ext cx="4286280" cy="4057679"/>
          </a:xfrm>
          <a:prstGeom prst="rect">
            <a:avLst/>
          </a:prstGeom>
        </p:spPr>
      </p:pic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 </a:t>
            </a:r>
            <a:r>
              <a:rPr lang="en-US" altLang="zh-CN" dirty="0" smtClean="0"/>
              <a:t>– TDD</a:t>
            </a:r>
            <a:r>
              <a:rPr lang="zh-CN" altLang="en-US" dirty="0" smtClean="0"/>
              <a:t> 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153743"/>
          </a:xfr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class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rgbClr val="0070C0"/>
                </a:solidFill>
              </a:rPr>
              <a:t>Product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0070C0"/>
                </a:solidFill>
              </a:rPr>
              <a:t>ActiveRecord</a:t>
            </a:r>
            <a:r>
              <a:rPr lang="en-US" sz="2000" dirty="0" smtClean="0">
                <a:solidFill>
                  <a:srgbClr val="0070C0"/>
                </a:solidFill>
              </a:rPr>
              <a:t>::Base</a:t>
            </a:r>
          </a:p>
          <a:p>
            <a:pPr fontAlgn="base">
              <a:buNone/>
            </a:pPr>
            <a:endParaRPr lang="en-US" sz="2000" dirty="0" smtClean="0">
              <a:solidFill>
                <a:srgbClr val="0070C0"/>
              </a:solidFill>
            </a:endParaRPr>
          </a:p>
          <a:p>
            <a:pPr fontAlgn="base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end</a:t>
            </a:r>
            <a:endParaRPr lang="en-US" altLang="zh-CN" sz="2000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0034" y="5000636"/>
            <a:ext cx="8229600" cy="1295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54864" tIns="91440" rtlCol="0">
            <a:normAutofit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$  rake  test</a:t>
            </a:r>
            <a:endParaRPr kumimoji="0" lang="en-US" altLang="zh-CN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1)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Failure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test_should_not_save_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_without_name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ProductTest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438912" marR="0" lvl="0" indent="-32004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[test/models/product_test.rb:6]:  Saved the product without a name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00034" y="3286125"/>
            <a:ext cx="8229600" cy="1428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lIns="54864" tIns="91440" rtlCol="0">
            <a:normAutofit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722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"should not save product without name"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product =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.new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assert_not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product.save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722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"Saved the product without a name"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 </a:t>
            </a:r>
            <a:r>
              <a:rPr lang="en-US" altLang="zh-CN" dirty="0" smtClean="0"/>
              <a:t>– TDD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1153743"/>
          </a:xfr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fontAlgn="base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class</a:t>
            </a:r>
            <a:r>
              <a:rPr lang="en-US" sz="2000" dirty="0" smtClean="0"/>
              <a:t>  </a:t>
            </a:r>
            <a:r>
              <a:rPr lang="en-US" sz="2000" dirty="0" smtClean="0">
                <a:solidFill>
                  <a:srgbClr val="0070C0"/>
                </a:solidFill>
              </a:rPr>
              <a:t>Product</a:t>
            </a:r>
            <a:r>
              <a:rPr lang="en-US" sz="2000" dirty="0" smtClean="0"/>
              <a:t> &lt; </a:t>
            </a:r>
            <a:r>
              <a:rPr lang="en-US" sz="2000" dirty="0" err="1" smtClean="0">
                <a:solidFill>
                  <a:srgbClr val="0070C0"/>
                </a:solidFill>
              </a:rPr>
              <a:t>ActiveRecord</a:t>
            </a:r>
            <a:r>
              <a:rPr lang="en-US" sz="2000" dirty="0" smtClean="0">
                <a:solidFill>
                  <a:srgbClr val="0070C0"/>
                </a:solidFill>
              </a:rPr>
              <a:t>::Base</a:t>
            </a:r>
          </a:p>
          <a:p>
            <a:pPr fontAlgn="base">
              <a:buNone/>
            </a:pPr>
            <a:r>
              <a:rPr lang="en-US" sz="2000" dirty="0" smtClean="0"/>
              <a:t>    validates  </a:t>
            </a:r>
            <a:r>
              <a:rPr lang="en-US" sz="2000" dirty="0" smtClean="0">
                <a:solidFill>
                  <a:srgbClr val="0070C0"/>
                </a:solidFill>
              </a:rPr>
              <a:t>:name,  presence:  true</a:t>
            </a:r>
          </a:p>
          <a:p>
            <a:pPr fontAlgn="base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end</a:t>
            </a:r>
            <a:endParaRPr lang="en-US" altLang="zh-CN" sz="2000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00034" y="5000636"/>
            <a:ext cx="8229600" cy="12954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lIns="54864" tIns="91440" rtlCol="0">
            <a:normAutofit/>
          </a:bodyPr>
          <a:lstStyle/>
          <a:p>
            <a:pPr lvl="0" fontAlgn="base"/>
            <a:r>
              <a:rPr lang="en-US" sz="2000" dirty="0" smtClean="0">
                <a:solidFill>
                  <a:schemeClr val="bg1"/>
                </a:solidFill>
              </a:rPr>
              <a:t>  $  rake  test</a:t>
            </a:r>
            <a:endParaRPr lang="en-US" sz="2000" dirty="0" smtClean="0">
              <a:solidFill>
                <a:srgbClr val="0C7227"/>
              </a:solidFill>
            </a:endParaRPr>
          </a:p>
          <a:p>
            <a:pPr fontAlgn="base">
              <a:buNone/>
            </a:pPr>
            <a:r>
              <a:rPr lang="en-US" sz="2000" dirty="0" smtClean="0">
                <a:solidFill>
                  <a:srgbClr val="0C7227"/>
                </a:solidFill>
              </a:rPr>
              <a:t>   Finished tests in   0.047721s,   20.9551 tests/s,   20.9551 assertions/s.</a:t>
            </a:r>
          </a:p>
          <a:p>
            <a:pPr fontAlgn="base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   1 tests,   1 assertions,   </a:t>
            </a: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failures,   </a:t>
            </a:r>
            <a:r>
              <a:rPr lang="en-US" sz="2000" dirty="0" smtClean="0">
                <a:solidFill>
                  <a:srgbClr val="FF0000"/>
                </a:solidFill>
              </a:rPr>
              <a:t>0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errors,   0 skips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00034" y="3286125"/>
            <a:ext cx="8229600" cy="14287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lIns="54864" tIns="91440" rtlCol="0">
            <a:normAutofit/>
          </a:bodyPr>
          <a:lstStyle/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722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"should not save product without name" 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product =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.new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assert_not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product.save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C722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"Saved the product without a name"</a:t>
            </a:r>
          </a:p>
          <a:p>
            <a:pPr marL="438912" marR="0" lvl="0" indent="-3200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end</a:t>
            </a: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42910" y="2428868"/>
            <a:ext cx="7829576" cy="31540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作为创业团队，</a:t>
            </a:r>
            <a:endParaRPr lang="en-US" altLang="zh-CN" sz="36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你需要在服务器运维方面投入多少，</a:t>
            </a:r>
            <a:endParaRPr lang="en-US" altLang="zh-CN" sz="36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才能既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省钱</a:t>
            </a: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，又能应对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爆炸性增长</a:t>
            </a: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？</a:t>
            </a:r>
            <a:endParaRPr lang="en-US" altLang="zh-CN" sz="36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sz="36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3600" dirty="0" err="1" smtClean="0">
                <a:latin typeface="华文细黑" pitchFamily="2" charset="-122"/>
                <a:ea typeface="华文细黑" pitchFamily="2" charset="-122"/>
              </a:rPr>
              <a:t>Heroku</a:t>
            </a:r>
            <a:r>
              <a:rPr lang="en-US" altLang="zh-CN" sz="3600" dirty="0" smtClean="0">
                <a:latin typeface="华文细黑" pitchFamily="2" charset="-122"/>
                <a:ea typeface="华文细黑" pitchFamily="2" charset="-122"/>
              </a:rPr>
              <a:t> = </a:t>
            </a:r>
            <a:r>
              <a:rPr lang="en-US" altLang="zh-CN" sz="4400" b="1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0</a:t>
            </a:r>
            <a:r>
              <a:rPr lang="en-US" altLang="zh-CN" sz="3600" dirty="0" smtClean="0">
                <a:latin typeface="华文细黑" pitchFamily="2" charset="-122"/>
                <a:ea typeface="华文细黑" pitchFamily="2" charset="-122"/>
              </a:rPr>
              <a:t> </a:t>
            </a: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人</a:t>
            </a:r>
            <a:endParaRPr lang="en-US" altLang="zh-CN" sz="36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 </a:t>
            </a:r>
            <a:r>
              <a:rPr lang="en-US" altLang="zh-CN" dirty="0" smtClean="0"/>
              <a:t>– </a:t>
            </a:r>
            <a:r>
              <a:rPr lang="en-US" altLang="zh-CN" dirty="0" err="1" smtClean="0"/>
              <a:t>Heroku</a:t>
            </a:r>
            <a:r>
              <a:rPr lang="zh-CN" altLang="en-US" dirty="0" smtClean="0"/>
              <a:t>   </a:t>
            </a:r>
            <a:r>
              <a:rPr lang="en-US" sz="2400" dirty="0" smtClean="0"/>
              <a:t>Rails</a:t>
            </a:r>
            <a:r>
              <a:rPr lang="zh-CN" altLang="en-US" sz="2400" dirty="0" smtClean="0"/>
              <a:t>主机托管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err="1" smtClean="0">
                <a:solidFill>
                  <a:srgbClr val="0070C0"/>
                </a:solidFill>
                <a:latin typeface="华文细黑" pitchFamily="2" charset="-122"/>
                <a:ea typeface="华文细黑" pitchFamily="2" charset="-122"/>
              </a:rPr>
              <a:t>git</a:t>
            </a:r>
            <a:r>
              <a:rPr lang="en-US" sz="2800" dirty="0" smtClean="0">
                <a:solidFill>
                  <a:srgbClr val="0070C0"/>
                </a:solidFill>
                <a:latin typeface="华文细黑" pitchFamily="2" charset="-122"/>
                <a:ea typeface="华文细黑" pitchFamily="2" charset="-122"/>
              </a:rPr>
              <a:t> push </a:t>
            </a:r>
            <a:r>
              <a:rPr lang="en-US" sz="2800" dirty="0" err="1" smtClean="0">
                <a:solidFill>
                  <a:srgbClr val="0070C0"/>
                </a:solidFill>
                <a:latin typeface="华文细黑" pitchFamily="2" charset="-122"/>
                <a:ea typeface="华文细黑" pitchFamily="2" charset="-122"/>
              </a:rPr>
              <a:t>heroku</a:t>
            </a:r>
            <a:r>
              <a:rPr lang="en-US" sz="2800" dirty="0" smtClean="0">
                <a:solidFill>
                  <a:srgbClr val="0070C0"/>
                </a:solidFill>
                <a:latin typeface="华文细黑" pitchFamily="2" charset="-122"/>
                <a:ea typeface="华文细黑" pitchFamily="2" charset="-122"/>
              </a:rPr>
              <a:t> master </a:t>
            </a:r>
            <a:r>
              <a:rPr lang="en-US" sz="280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    </a:t>
            </a:r>
            <a:r>
              <a:rPr lang="en-US" sz="2800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#</a:t>
            </a:r>
            <a:r>
              <a:rPr lang="zh-CN" altLang="en-US" sz="2800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一个命令部署服务器</a:t>
            </a:r>
            <a:r>
              <a:rPr lang="en-US" sz="2800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 </a:t>
            </a:r>
          </a:p>
          <a:p>
            <a:pPr>
              <a:buNone/>
            </a:pPr>
            <a:endParaRPr lang="zh-CN" altLang="en-US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安装操作系统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安装数据库，</a:t>
            </a: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web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服务器 等应用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新部署版本无缝切换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            负载均衡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安全防范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 ……</a:t>
            </a: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 algn="ctr"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免费</a:t>
            </a:r>
            <a:r>
              <a:rPr lang="en-US" altLang="zh-CN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1x  </a:t>
            </a:r>
            <a:r>
              <a:rPr lang="en-US" altLang="zh-CN" b="1" dirty="0" err="1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dyno</a:t>
            </a: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714348" y="2643182"/>
            <a:ext cx="571504" cy="2857520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入门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如此美丽多姿的</a:t>
            </a:r>
            <a:r>
              <a:rPr lang="en-US" altLang="zh-CN" sz="3600" dirty="0" err="1" smtClean="0">
                <a:latin typeface="华文细黑" pitchFamily="2" charset="-122"/>
                <a:ea typeface="华文细黑" pitchFamily="2" charset="-122"/>
              </a:rPr>
              <a:t>RoR</a:t>
            </a: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，好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上手</a:t>
            </a:r>
            <a:r>
              <a:rPr lang="zh-CN" altLang="en-US" sz="3600" dirty="0" smtClean="0">
                <a:latin typeface="华文细黑" pitchFamily="2" charset="-122"/>
                <a:ea typeface="华文细黑" pitchFamily="2" charset="-122"/>
              </a:rPr>
              <a:t>吗？</a:t>
            </a:r>
            <a:endParaRPr lang="zh-CN" altLang="en-US" sz="36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7" name="图片 6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88" y="1785926"/>
            <a:ext cx="2839971" cy="2500330"/>
          </a:xfrm>
          <a:prstGeom prst="rect">
            <a:avLst/>
          </a:prstGeom>
        </p:spPr>
      </p:pic>
      <p:pic>
        <p:nvPicPr>
          <p:cNvPr id="8" name="图片 7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44" y="4429132"/>
            <a:ext cx="1143008" cy="1143008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自动部署工具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smtClean="0"/>
              <a:t>Mina</a:t>
            </a:r>
          </a:p>
          <a:p>
            <a:pPr lvl="1">
              <a:buNone/>
            </a:pPr>
            <a:r>
              <a:rPr lang="en-US" altLang="zh-CN" sz="2000" dirty="0" smtClean="0">
                <a:solidFill>
                  <a:srgbClr val="0070C0"/>
                </a:solidFill>
              </a:rPr>
              <a:t>mina deploy</a:t>
            </a:r>
          </a:p>
        </p:txBody>
      </p:sp>
      <p:pic>
        <p:nvPicPr>
          <p:cNvPr id="4" name="图片 3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48" y="2385646"/>
            <a:ext cx="5429256" cy="3115056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图片 4" descr="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6" y="3005170"/>
            <a:ext cx="2692548" cy="2495532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自动部署工具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775191"/>
            <a:ext cx="8401080" cy="4625609"/>
          </a:xfrm>
        </p:spPr>
        <p:txBody>
          <a:bodyPr/>
          <a:lstStyle/>
          <a:p>
            <a:pPr lvl="1">
              <a:buNone/>
            </a:pPr>
            <a:r>
              <a:rPr lang="en-US" altLang="zh-CN" dirty="0" smtClean="0"/>
              <a:t>Capistrano</a:t>
            </a:r>
          </a:p>
          <a:p>
            <a:pPr lvl="1">
              <a:buNone/>
            </a:pPr>
            <a:r>
              <a:rPr lang="en-US" altLang="zh-CN" sz="1800" dirty="0" smtClean="0">
                <a:solidFill>
                  <a:srgbClr val="0070C0"/>
                </a:solidFill>
              </a:rPr>
              <a:t>cap staging deploy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pic>
        <p:nvPicPr>
          <p:cNvPr id="5" name="图片 4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72" y="2026576"/>
            <a:ext cx="5786446" cy="354556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图片 5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4" y="2714620"/>
            <a:ext cx="2788050" cy="285752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监控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zh-CN" altLang="en-US" b="1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谁</a:t>
            </a:r>
            <a:r>
              <a:rPr lang="zh-CN" altLang="en-US" dirty="0" smtClean="0">
                <a:latin typeface="华文细黑" pitchFamily="2" charset="-122"/>
                <a:ea typeface="华文细黑" pitchFamily="2" charset="-122"/>
              </a:rPr>
              <a:t>拖慢了你的速度？</a:t>
            </a: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zh-CN" altLang="en-US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7" name="图片 6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52" y="2495439"/>
            <a:ext cx="6143668" cy="393395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监控</a:t>
            </a:r>
            <a:r>
              <a:rPr lang="en-US" altLang="zh-CN" dirty="0" smtClean="0"/>
              <a:t>– Skylight</a:t>
            </a:r>
            <a:endParaRPr lang="zh-CN" altLang="en-US" dirty="0"/>
          </a:p>
        </p:txBody>
      </p:sp>
      <p:pic>
        <p:nvPicPr>
          <p:cNvPr id="5" name="内容占位符 4" descr="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803400"/>
            <a:ext cx="7628186" cy="4625975"/>
          </a:xfrm>
          <a:ln>
            <a:solidFill>
              <a:srgbClr val="002060"/>
            </a:solidFill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监控</a:t>
            </a:r>
            <a:r>
              <a:rPr lang="en-US" altLang="zh-CN" dirty="0" smtClean="0"/>
              <a:t>– Skylight</a:t>
            </a:r>
            <a:endParaRPr lang="zh-CN" altLang="en-US" dirty="0"/>
          </a:p>
        </p:txBody>
      </p:sp>
      <p:pic>
        <p:nvPicPr>
          <p:cNvPr id="6" name="内容占位符 5" descr="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774825"/>
            <a:ext cx="7495106" cy="4625975"/>
          </a:xfrm>
          <a:ln>
            <a:solidFill>
              <a:srgbClr val="002060"/>
            </a:solidFill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775191"/>
            <a:ext cx="7901014" cy="4625609"/>
          </a:xfrm>
        </p:spPr>
        <p:txBody>
          <a:bodyPr/>
          <a:lstStyle/>
          <a:p>
            <a:pPr algn="ctr">
              <a:buNone/>
            </a:pPr>
            <a:r>
              <a:rPr lang="zh-CN" altLang="en-US" sz="4000" dirty="0" smtClean="0">
                <a:latin typeface="华文细黑" pitchFamily="2" charset="-122"/>
                <a:ea typeface="华文细黑" pitchFamily="2" charset="-122"/>
              </a:rPr>
              <a:t>代码整洁之道 </a:t>
            </a:r>
            <a:r>
              <a:rPr lang="en-US" altLang="zh-CN" sz="4000" dirty="0" smtClean="0">
                <a:latin typeface="华文细黑" pitchFamily="2" charset="-122"/>
                <a:ea typeface="华文细黑" pitchFamily="2" charset="-122"/>
              </a:rPr>
              <a:t>— </a:t>
            </a:r>
            <a:r>
              <a:rPr lang="zh-CN" altLang="en-US" sz="4000" dirty="0" smtClean="0">
                <a:latin typeface="华文细黑" pitchFamily="2" charset="-122"/>
                <a:ea typeface="华文细黑" pitchFamily="2" charset="-122"/>
              </a:rPr>
              <a:t>重构</a:t>
            </a:r>
            <a:endParaRPr lang="zh-CN" altLang="en-US" sz="4000" dirty="0"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7" name="图片 6" descr="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32" y="2786058"/>
            <a:ext cx="5100642" cy="3411327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测试</a:t>
            </a:r>
            <a:r>
              <a:rPr lang="zh-CN" altLang="en-US" b="0" dirty="0" smtClean="0"/>
              <a:t>覆盖分析工具</a:t>
            </a:r>
            <a:endParaRPr lang="zh-CN" altLang="en-US" dirty="0"/>
          </a:p>
        </p:txBody>
      </p:sp>
      <p:pic>
        <p:nvPicPr>
          <p:cNvPr id="6" name="图片 5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643050"/>
            <a:ext cx="7081355" cy="4500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28992" y="6253483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SimpleCov</a:t>
            </a:r>
            <a:endParaRPr lang="zh-CN" altLang="en-US" sz="2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代码优化工具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0364" y="6072206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Codeclimate.com</a:t>
            </a:r>
            <a:endParaRPr lang="zh-CN" altLang="en-US" dirty="0" smtClean="0"/>
          </a:p>
        </p:txBody>
      </p:sp>
      <p:pic>
        <p:nvPicPr>
          <p:cNvPr id="6" name="图片 5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1857364"/>
            <a:ext cx="6929454" cy="4032942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代码风格检查工具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4143380"/>
            <a:ext cx="8286808" cy="2214578"/>
          </a:xfrm>
        </p:spPr>
        <p:txBody>
          <a:bodyPr/>
          <a:lstStyle/>
          <a:p>
            <a:pPr>
              <a:buNone/>
            </a:pPr>
            <a:r>
              <a:rPr lang="en-US" altLang="zh-CN" dirty="0" err="1" smtClean="0">
                <a:latin typeface="华文细黑" pitchFamily="2" charset="-122"/>
                <a:ea typeface="华文细黑" pitchFamily="2" charset="-122"/>
              </a:rPr>
              <a:t>RailsBestPractices</a:t>
            </a:r>
            <a:r>
              <a:rPr lang="en-US" altLang="zh-CN" dirty="0" smtClean="0">
                <a:latin typeface="华文细黑" pitchFamily="2" charset="-122"/>
                <a:ea typeface="华文细黑" pitchFamily="2" charset="-122"/>
              </a:rPr>
              <a:t>   </a:t>
            </a:r>
            <a:r>
              <a:rPr lang="en-US" altLang="zh-CN" sz="2400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# </a:t>
            </a:r>
            <a:r>
              <a:rPr lang="zh-CN" altLang="en-US" sz="2400" dirty="0" smtClean="0">
                <a:solidFill>
                  <a:srgbClr val="0C7227"/>
                </a:solidFill>
                <a:latin typeface="华文细黑" pitchFamily="2" charset="-122"/>
                <a:ea typeface="华文细黑" pitchFamily="2" charset="-122"/>
              </a:rPr>
              <a:t>代码质量检查，提供修改建议</a:t>
            </a:r>
            <a:endParaRPr lang="zh-CN" altLang="en-US" dirty="0">
              <a:solidFill>
                <a:srgbClr val="0C7227"/>
              </a:solidFill>
              <a:latin typeface="华文细黑" pitchFamily="2" charset="-122"/>
              <a:ea typeface="华文细黑" pitchFamily="2" charset="-122"/>
            </a:endParaRPr>
          </a:p>
        </p:txBody>
      </p:sp>
      <p:pic>
        <p:nvPicPr>
          <p:cNvPr id="4" name="图片 3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02" y="2180274"/>
            <a:ext cx="4572000" cy="146304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1571612"/>
            <a:ext cx="8286808" cy="4786346"/>
          </a:xfrm>
        </p:spPr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3108" y="3125458"/>
            <a:ext cx="49199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Thanks!</a:t>
            </a:r>
            <a:endParaRPr lang="zh-CN" altLang="en-US" sz="8800" b="1" dirty="0">
              <a:solidFill>
                <a:srgbClr val="C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 </a:t>
            </a:r>
            <a:r>
              <a:rPr lang="en-US" altLang="zh-CN" dirty="0" smtClean="0"/>
              <a:t>– So easy !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>
          <a:xfrm>
            <a:off x="4357686" y="1775191"/>
            <a:ext cx="4329114" cy="462560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sz="3600" dirty="0" smtClean="0"/>
              <a:t>Ben Lewis</a:t>
            </a: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科罗拉多州，继承祖辈的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足迹 ，做过农民，花匠，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小学音乐老师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一次春假期间接触到</a:t>
            </a: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ROR</a:t>
            </a: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就不再回头。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r>
              <a:rPr lang="en-US" altLang="zh-CN" sz="3500" b="1" dirty="0" smtClean="0"/>
              <a:t>Quick Left Inc</a:t>
            </a:r>
          </a:p>
          <a:p>
            <a:pPr>
              <a:buNone/>
            </a:pPr>
            <a:r>
              <a:rPr lang="en-US" dirty="0" smtClean="0"/>
              <a:t>We turn </a:t>
            </a:r>
            <a:r>
              <a:rPr lang="en-US" b="1" dirty="0" smtClean="0"/>
              <a:t>hard problems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into </a:t>
            </a:r>
            <a:r>
              <a:rPr lang="en-US" b="1" dirty="0" smtClean="0"/>
              <a:t>great software.</a:t>
            </a:r>
            <a:endParaRPr lang="en-US" dirty="0" smtClean="0"/>
          </a:p>
        </p:txBody>
      </p:sp>
      <p:pic>
        <p:nvPicPr>
          <p:cNvPr id="16" name="图片 15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1928802"/>
            <a:ext cx="3357586" cy="3357586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 </a:t>
            </a:r>
            <a:r>
              <a:rPr lang="en-US" altLang="zh-CN" dirty="0" smtClean="0"/>
              <a:t>– So easy ! 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zh-CN" sz="3600" dirty="0" smtClean="0"/>
              <a:t>                                                                   </a:t>
            </a:r>
            <a:r>
              <a:rPr lang="en-US" altLang="zh-CN" sz="3600" dirty="0" err="1" smtClean="0"/>
              <a:t>Jazmin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社会学专业，不喜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欢自己的工作，自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学</a:t>
            </a: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Ruby on Rails </a:t>
            </a: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九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个星期后，成为一</a:t>
            </a:r>
            <a:endParaRPr lang="en-US" altLang="zh-CN" sz="2800" dirty="0" smtClean="0">
              <a:latin typeface="华文细黑" pitchFamily="2" charset="-122"/>
              <a:ea typeface="华文细黑" pitchFamily="2" charset="-122"/>
            </a:endParaRPr>
          </a:p>
          <a:p>
            <a:pPr>
              <a:buNone/>
            </a:pPr>
            <a:r>
              <a:rPr lang="zh-CN" altLang="en-US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名正式的 </a:t>
            </a: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Ruby on</a:t>
            </a:r>
          </a:p>
          <a:p>
            <a:pPr>
              <a:buNone/>
            </a:pPr>
            <a:r>
              <a:rPr lang="en-US" altLang="zh-CN" sz="2800" dirty="0" smtClean="0">
                <a:latin typeface="华文细黑" pitchFamily="2" charset="-122"/>
                <a:ea typeface="华文细黑" pitchFamily="2" charset="-122"/>
              </a:rPr>
              <a:t>                                                                       Rails Developer</a:t>
            </a:r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endParaRPr lang="en-US" altLang="zh-CN" sz="2800" dirty="0" smtClean="0"/>
          </a:p>
          <a:p>
            <a:pPr>
              <a:buNone/>
            </a:pPr>
            <a:r>
              <a:rPr lang="en-US" altLang="zh-CN" sz="2800" dirty="0" smtClean="0"/>
              <a:t>                                                   —— </a:t>
            </a:r>
            <a:r>
              <a:rPr lang="en-US" altLang="zh-CN" sz="2800" dirty="0" smtClean="0">
                <a:solidFill>
                  <a:schemeClr val="accent5">
                    <a:lumMod val="75000"/>
                  </a:schemeClr>
                </a:solidFill>
              </a:rPr>
              <a:t>PathSource</a:t>
            </a:r>
            <a:r>
              <a:rPr lang="en-US" altLang="zh-CN" sz="2800" dirty="0" smtClean="0"/>
              <a:t> Interview</a:t>
            </a:r>
            <a:endParaRPr lang="zh-CN" altLang="en-US" dirty="0"/>
          </a:p>
        </p:txBody>
      </p:sp>
      <p:pic>
        <p:nvPicPr>
          <p:cNvPr id="5" name="图片 4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2210089"/>
            <a:ext cx="4960972" cy="2790547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</p:txBody>
      </p:sp>
      <p:pic>
        <p:nvPicPr>
          <p:cNvPr id="4" name="图片 3" descr="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8" y="3071810"/>
            <a:ext cx="1327326" cy="186689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6" name="图片 5" descr="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396" y="3286125"/>
            <a:ext cx="1326630" cy="1643073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9" name="图片 8" descr="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1482" y="2786058"/>
            <a:ext cx="1262088" cy="165585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1" name="图片 10" descr="1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24292" y="3000372"/>
            <a:ext cx="1404964" cy="1685957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图片 6" descr="1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3178" y="3120020"/>
            <a:ext cx="1350326" cy="1666302"/>
          </a:xfrm>
          <a:prstGeom prst="rect">
            <a:avLst/>
          </a:prstGeom>
        </p:spPr>
      </p:pic>
      <p:pic>
        <p:nvPicPr>
          <p:cNvPr id="8" name="图片 7" descr="12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0430" y="3271856"/>
            <a:ext cx="1381118" cy="165734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图片 9" descr="15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85935" y="3214686"/>
            <a:ext cx="1428743" cy="1714492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2" name="图片 11" descr="16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20" y="3244691"/>
            <a:ext cx="1285884" cy="1684507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指南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 descr="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2" y="1907558"/>
            <a:ext cx="7463936" cy="4236086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视频教程</a:t>
            </a:r>
            <a:endParaRPr lang="zh-CN" altLang="en-US" dirty="0"/>
          </a:p>
        </p:txBody>
      </p:sp>
      <p:pic>
        <p:nvPicPr>
          <p:cNvPr id="5" name="图片 4" descr="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7290" y="1675810"/>
            <a:ext cx="6286544" cy="461071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6016" y="6215082"/>
            <a:ext cx="3929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railscasts-china.com</a:t>
            </a:r>
            <a:endParaRPr lang="zh-CN" altLang="en-US" sz="32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入门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视频教程</a:t>
            </a:r>
            <a:endParaRPr lang="zh-CN" altLang="en-US" dirty="0"/>
          </a:p>
        </p:txBody>
      </p:sp>
      <p:pic>
        <p:nvPicPr>
          <p:cNvPr id="6" name="图片 5" descr="0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1609211"/>
            <a:ext cx="7072362" cy="453443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000396" y="6201811"/>
            <a:ext cx="3929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b="1" dirty="0" smtClean="0"/>
              <a:t>railscasts.com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模块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模块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块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8296</TotalTime>
  <Words>733</Words>
  <PresentationFormat>全屏显示(4:3)</PresentationFormat>
  <Paragraphs>284</Paragraphs>
  <Slides>39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模块</vt:lpstr>
      <vt:lpstr>Ruby on Rails 全栈方案</vt:lpstr>
      <vt:lpstr>Ruby on Rails 全栈方案</vt:lpstr>
      <vt:lpstr>入门</vt:lpstr>
      <vt:lpstr>入门 – So easy !</vt:lpstr>
      <vt:lpstr>入门 – So easy ! </vt:lpstr>
      <vt:lpstr>入门 – 教材</vt:lpstr>
      <vt:lpstr>入门– 指南</vt:lpstr>
      <vt:lpstr>入门– 视频教程</vt:lpstr>
      <vt:lpstr>入门– 视频教程</vt:lpstr>
      <vt:lpstr>入门– 系统化教程</vt:lpstr>
      <vt:lpstr>入门</vt:lpstr>
      <vt:lpstr>入门– 开源的世界</vt:lpstr>
      <vt:lpstr>入门– 开源的优秀项目</vt:lpstr>
      <vt:lpstr>入门</vt:lpstr>
      <vt:lpstr>开发</vt:lpstr>
      <vt:lpstr>开发</vt:lpstr>
      <vt:lpstr>开发</vt:lpstr>
      <vt:lpstr>开发 – MVC</vt:lpstr>
      <vt:lpstr>开发 </vt:lpstr>
      <vt:lpstr>开发 </vt:lpstr>
      <vt:lpstr>开发 – RESTful</vt:lpstr>
      <vt:lpstr>开发</vt:lpstr>
      <vt:lpstr>开发 </vt:lpstr>
      <vt:lpstr>测试 </vt:lpstr>
      <vt:lpstr>测试  </vt:lpstr>
      <vt:lpstr>测试 – TDD  </vt:lpstr>
      <vt:lpstr>测试 – TDD </vt:lpstr>
      <vt:lpstr>部署</vt:lpstr>
      <vt:lpstr>部署 – Heroku   Rails主机托管</vt:lpstr>
      <vt:lpstr>部署 – 自动部署工具 </vt:lpstr>
      <vt:lpstr>部署 –自动部署工具</vt:lpstr>
      <vt:lpstr>监控</vt:lpstr>
      <vt:lpstr>监控– Skylight</vt:lpstr>
      <vt:lpstr>监控– Skylight</vt:lpstr>
      <vt:lpstr>重构</vt:lpstr>
      <vt:lpstr>重构– 测试覆盖分析工具</vt:lpstr>
      <vt:lpstr>重构– 代码优化工具 </vt:lpstr>
      <vt:lpstr>重构– 代码风格检查工具</vt:lpstr>
      <vt:lpstr>幻灯片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 on Rails 全栈方案</dc:title>
  <dc:creator>brook</dc:creator>
  <cp:lastModifiedBy>brook</cp:lastModifiedBy>
  <cp:revision>708</cp:revision>
  <dcterms:created xsi:type="dcterms:W3CDTF">2015-02-12T05:45:56Z</dcterms:created>
  <dcterms:modified xsi:type="dcterms:W3CDTF">2015-03-22T04:41:23Z</dcterms:modified>
</cp:coreProperties>
</file>